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8" r:id="rId3"/>
    <p:sldId id="269" r:id="rId4"/>
    <p:sldId id="274" r:id="rId5"/>
    <p:sldId id="27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66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74" autoAdjust="0"/>
  </p:normalViewPr>
  <p:slideViewPr>
    <p:cSldViewPr>
      <p:cViewPr>
        <p:scale>
          <a:sx n="60" d="100"/>
          <a:sy n="60" d="100"/>
        </p:scale>
        <p:origin x="-164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B7576-568B-410C-B711-470F55A5BC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4A061-D38E-4497-8DB1-5F54B143D30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পশুর সম্পূরক খাদ্য </a:t>
          </a:r>
          <a:r>
            <a:rPr lang="bn-BD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কেন প্রয়োজন তা বলতে পারবে। </a:t>
          </a:r>
          <a:endParaRPr lang="en-US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0DD85A1-476C-4189-A6AC-82A248F00BA0}" type="parTrans" cxnId="{2DE77958-74B9-4603-BA1C-CEA0F697B3AB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91CDD929-5651-40E5-88BE-2F5EE38A0B35}" type="sibTrans" cxnId="{2DE77958-74B9-4603-BA1C-CEA0F697B3A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D1D3FDB-BA8B-495F-8BA8-F095D549E26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একটি গাভীকে দৈনিক সুষম খাদ্য খাওয়ানোর তালিকা বর্ণনা করতে পারবে।</a:t>
          </a:r>
          <a:endParaRPr lang="en-US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D28B31E-FEC1-45F2-808F-0BE32044D805}" type="parTrans" cxnId="{277609DD-03F1-43D8-ADB6-B5B74874B789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B8931E55-1362-48D2-BE29-DBE6A2C0E992}" type="sibTrans" cxnId="{277609DD-03F1-43D8-ADB6-B5B74874B789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B5C4FF75-8EEF-478C-A741-CBA69F02F2BD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সম্পূরক খাদ্য হিসেবে দানা</a:t>
          </a:r>
          <a:r>
            <a:rPr lang="bn-BD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দা</a:t>
          </a:r>
          <a:r>
            <a:rPr lang="bn-IN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র খাদ্য মিশ্রণ</a:t>
          </a:r>
          <a:r>
            <a:rPr lang="bn-BD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তৈরি করতে পারবে।</a:t>
          </a:r>
          <a:r>
            <a:rPr lang="bn-IN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7765E2B-0A60-4FA7-AE0A-E4867982122B}" type="parTrans" cxnId="{7DDD57D3-71AA-422E-B7F5-E1422056FBD0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EC63F40F-0F08-4A76-B9A7-E1AB7FFE9D4B}" type="sibTrans" cxnId="{7DDD57D3-71AA-422E-B7F5-E1422056FBD0}">
      <dgm:prSet/>
      <dgm:spPr/>
      <dgm:t>
        <a:bodyPr/>
        <a:lstStyle/>
        <a:p>
          <a:endParaRPr lang="en-US">
            <a:solidFill>
              <a:schemeClr val="accent6">
                <a:lumMod val="75000"/>
              </a:schemeClr>
            </a:solidFill>
          </a:endParaRPr>
        </a:p>
      </dgm:t>
    </dgm:pt>
    <dgm:pt modelId="{E808F3AB-0AE9-485F-8251-161AEDDA9D21}" type="pres">
      <dgm:prSet presAssocID="{190B7576-568B-410C-B711-470F55A5BC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6FFC4ED-4106-4BFA-A105-C54568BA2B58}" type="pres">
      <dgm:prSet presAssocID="{190B7576-568B-410C-B711-470F55A5BC1B}" presName="Name1" presStyleCnt="0"/>
      <dgm:spPr/>
    </dgm:pt>
    <dgm:pt modelId="{62B289A7-F046-48F9-921E-FD1B8DD572F6}" type="pres">
      <dgm:prSet presAssocID="{190B7576-568B-410C-B711-470F55A5BC1B}" presName="cycle" presStyleCnt="0"/>
      <dgm:spPr/>
    </dgm:pt>
    <dgm:pt modelId="{E7C5F0A8-5019-4096-91BF-EA2B89349714}" type="pres">
      <dgm:prSet presAssocID="{190B7576-568B-410C-B711-470F55A5BC1B}" presName="srcNode" presStyleLbl="node1" presStyleIdx="0" presStyleCnt="3"/>
      <dgm:spPr/>
    </dgm:pt>
    <dgm:pt modelId="{F1C2D936-3386-4C80-8BD1-EE246C33A30F}" type="pres">
      <dgm:prSet presAssocID="{190B7576-568B-410C-B711-470F55A5BC1B}" presName="conn" presStyleLbl="parChTrans1D2" presStyleIdx="0" presStyleCnt="1" custLinFactNeighborX="-984"/>
      <dgm:spPr/>
      <dgm:t>
        <a:bodyPr/>
        <a:lstStyle/>
        <a:p>
          <a:endParaRPr lang="en-US"/>
        </a:p>
      </dgm:t>
    </dgm:pt>
    <dgm:pt modelId="{A934D049-CFFA-49E4-975D-310CBB8B7DE4}" type="pres">
      <dgm:prSet presAssocID="{190B7576-568B-410C-B711-470F55A5BC1B}" presName="extraNode" presStyleLbl="node1" presStyleIdx="0" presStyleCnt="3"/>
      <dgm:spPr/>
    </dgm:pt>
    <dgm:pt modelId="{E117BD5C-98CC-4F37-B7BB-3C1699A93C3F}" type="pres">
      <dgm:prSet presAssocID="{190B7576-568B-410C-B711-470F55A5BC1B}" presName="dstNode" presStyleLbl="node1" presStyleIdx="0" presStyleCnt="3"/>
      <dgm:spPr/>
    </dgm:pt>
    <dgm:pt modelId="{9D0384C1-0BA7-4307-A1B4-F60C73AA6B66}" type="pres">
      <dgm:prSet presAssocID="{6674A061-D38E-4497-8DB1-5F54B143D30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7D957-A32F-44C3-858D-DB6C787D2A99}" type="pres">
      <dgm:prSet presAssocID="{6674A061-D38E-4497-8DB1-5F54B143D305}" presName="accent_1" presStyleCnt="0"/>
      <dgm:spPr/>
    </dgm:pt>
    <dgm:pt modelId="{76A2695A-7BBB-4085-B221-675558DD88DE}" type="pres">
      <dgm:prSet presAssocID="{6674A061-D38E-4497-8DB1-5F54B143D305}" presName="accentRepeatNode" presStyleLbl="solidFgAcc1" presStyleIdx="0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ECD6475-B2E0-41DE-BAD0-0746337C5466}" type="pres">
      <dgm:prSet presAssocID="{DD1D3FDB-BA8B-495F-8BA8-F095D549E26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41CD1-8993-4972-B72B-8F0E0A88E9E1}" type="pres">
      <dgm:prSet presAssocID="{DD1D3FDB-BA8B-495F-8BA8-F095D549E26A}" presName="accent_2" presStyleCnt="0"/>
      <dgm:spPr/>
    </dgm:pt>
    <dgm:pt modelId="{8A034126-3082-4CA9-AC74-F292B16BB505}" type="pres">
      <dgm:prSet presAssocID="{DD1D3FDB-BA8B-495F-8BA8-F095D549E26A}" presName="accentRepeatNode" presStyleLbl="solidFgAcc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26DFAE79-6A83-48BF-BFFD-6AEE1D147CE0}" type="pres">
      <dgm:prSet presAssocID="{B5C4FF75-8EEF-478C-A741-CBA69F02F2B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F71D9-5D48-4E4B-BD0A-1FB7A6CB1FC5}" type="pres">
      <dgm:prSet presAssocID="{B5C4FF75-8EEF-478C-A741-CBA69F02F2BD}" presName="accent_3" presStyleCnt="0"/>
      <dgm:spPr/>
    </dgm:pt>
    <dgm:pt modelId="{5E605276-5513-43CB-921E-08FA41F1666F}" type="pres">
      <dgm:prSet presAssocID="{B5C4FF75-8EEF-478C-A741-CBA69F02F2BD}" presName="accentRepeatNode" presStyleLbl="solidFgAcc1" presStyleIdx="2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D509C414-ACA6-42CA-BDA3-A60D8F14E30D}" type="presOf" srcId="{91CDD929-5651-40E5-88BE-2F5EE38A0B35}" destId="{F1C2D936-3386-4C80-8BD1-EE246C33A30F}" srcOrd="0" destOrd="0" presId="urn:microsoft.com/office/officeart/2008/layout/VerticalCurvedList"/>
    <dgm:cxn modelId="{DE3DC756-4E93-48F1-BB7B-1E76D2E6AEDD}" type="presOf" srcId="{DD1D3FDB-BA8B-495F-8BA8-F095D549E26A}" destId="{9ECD6475-B2E0-41DE-BAD0-0746337C5466}" srcOrd="0" destOrd="0" presId="urn:microsoft.com/office/officeart/2008/layout/VerticalCurvedList"/>
    <dgm:cxn modelId="{0B0CF0A8-3AC6-4719-A168-F6429DE51ADB}" type="presOf" srcId="{190B7576-568B-410C-B711-470F55A5BC1B}" destId="{E808F3AB-0AE9-485F-8251-161AEDDA9D21}" srcOrd="0" destOrd="0" presId="urn:microsoft.com/office/officeart/2008/layout/VerticalCurvedList"/>
    <dgm:cxn modelId="{46E09A97-3568-4E59-89BE-B45D0A3E5F91}" type="presOf" srcId="{B5C4FF75-8EEF-478C-A741-CBA69F02F2BD}" destId="{26DFAE79-6A83-48BF-BFFD-6AEE1D147CE0}" srcOrd="0" destOrd="0" presId="urn:microsoft.com/office/officeart/2008/layout/VerticalCurvedList"/>
    <dgm:cxn modelId="{277609DD-03F1-43D8-ADB6-B5B74874B789}" srcId="{190B7576-568B-410C-B711-470F55A5BC1B}" destId="{DD1D3FDB-BA8B-495F-8BA8-F095D549E26A}" srcOrd="1" destOrd="0" parTransId="{2D28B31E-FEC1-45F2-808F-0BE32044D805}" sibTransId="{B8931E55-1362-48D2-BE29-DBE6A2C0E992}"/>
    <dgm:cxn modelId="{7DDD57D3-71AA-422E-B7F5-E1422056FBD0}" srcId="{190B7576-568B-410C-B711-470F55A5BC1B}" destId="{B5C4FF75-8EEF-478C-A741-CBA69F02F2BD}" srcOrd="2" destOrd="0" parTransId="{07765E2B-0A60-4FA7-AE0A-E4867982122B}" sibTransId="{EC63F40F-0F08-4A76-B9A7-E1AB7FFE9D4B}"/>
    <dgm:cxn modelId="{2DE77958-74B9-4603-BA1C-CEA0F697B3AB}" srcId="{190B7576-568B-410C-B711-470F55A5BC1B}" destId="{6674A061-D38E-4497-8DB1-5F54B143D305}" srcOrd="0" destOrd="0" parTransId="{D0DD85A1-476C-4189-A6AC-82A248F00BA0}" sibTransId="{91CDD929-5651-40E5-88BE-2F5EE38A0B35}"/>
    <dgm:cxn modelId="{C01188BC-EF6D-4309-9A0D-E0F8A4A1D89A}" type="presOf" srcId="{6674A061-D38E-4497-8DB1-5F54B143D305}" destId="{9D0384C1-0BA7-4307-A1B4-F60C73AA6B66}" srcOrd="0" destOrd="0" presId="urn:microsoft.com/office/officeart/2008/layout/VerticalCurvedList"/>
    <dgm:cxn modelId="{88866B57-9F83-45C1-95F2-42517F5C4068}" type="presParOf" srcId="{E808F3AB-0AE9-485F-8251-161AEDDA9D21}" destId="{C6FFC4ED-4106-4BFA-A105-C54568BA2B58}" srcOrd="0" destOrd="0" presId="urn:microsoft.com/office/officeart/2008/layout/VerticalCurvedList"/>
    <dgm:cxn modelId="{289482D5-ACBA-4AE8-AD55-5F04D80100AE}" type="presParOf" srcId="{C6FFC4ED-4106-4BFA-A105-C54568BA2B58}" destId="{62B289A7-F046-48F9-921E-FD1B8DD572F6}" srcOrd="0" destOrd="0" presId="urn:microsoft.com/office/officeart/2008/layout/VerticalCurvedList"/>
    <dgm:cxn modelId="{207CF309-E735-4ED0-92C7-32D92894155B}" type="presParOf" srcId="{62B289A7-F046-48F9-921E-FD1B8DD572F6}" destId="{E7C5F0A8-5019-4096-91BF-EA2B89349714}" srcOrd="0" destOrd="0" presId="urn:microsoft.com/office/officeart/2008/layout/VerticalCurvedList"/>
    <dgm:cxn modelId="{C083B77B-EEE6-4B3C-9253-202242241E8E}" type="presParOf" srcId="{62B289A7-F046-48F9-921E-FD1B8DD572F6}" destId="{F1C2D936-3386-4C80-8BD1-EE246C33A30F}" srcOrd="1" destOrd="0" presId="urn:microsoft.com/office/officeart/2008/layout/VerticalCurvedList"/>
    <dgm:cxn modelId="{BDABD61D-9280-4AAB-B52D-DDECA617E0E7}" type="presParOf" srcId="{62B289A7-F046-48F9-921E-FD1B8DD572F6}" destId="{A934D049-CFFA-49E4-975D-310CBB8B7DE4}" srcOrd="2" destOrd="0" presId="urn:microsoft.com/office/officeart/2008/layout/VerticalCurvedList"/>
    <dgm:cxn modelId="{B6D078B6-D3F4-47E9-B374-1E3D6A263D16}" type="presParOf" srcId="{62B289A7-F046-48F9-921E-FD1B8DD572F6}" destId="{E117BD5C-98CC-4F37-B7BB-3C1699A93C3F}" srcOrd="3" destOrd="0" presId="urn:microsoft.com/office/officeart/2008/layout/VerticalCurvedList"/>
    <dgm:cxn modelId="{B0E5C6A9-4740-45E8-8FA5-B6C4D2D41D26}" type="presParOf" srcId="{C6FFC4ED-4106-4BFA-A105-C54568BA2B58}" destId="{9D0384C1-0BA7-4307-A1B4-F60C73AA6B66}" srcOrd="1" destOrd="0" presId="urn:microsoft.com/office/officeart/2008/layout/VerticalCurvedList"/>
    <dgm:cxn modelId="{8711E359-F682-49BF-ABA4-59CB013A4001}" type="presParOf" srcId="{C6FFC4ED-4106-4BFA-A105-C54568BA2B58}" destId="{0787D957-A32F-44C3-858D-DB6C787D2A99}" srcOrd="2" destOrd="0" presId="urn:microsoft.com/office/officeart/2008/layout/VerticalCurvedList"/>
    <dgm:cxn modelId="{F626DF02-C794-467C-BF44-D1472178552E}" type="presParOf" srcId="{0787D957-A32F-44C3-858D-DB6C787D2A99}" destId="{76A2695A-7BBB-4085-B221-675558DD88DE}" srcOrd="0" destOrd="0" presId="urn:microsoft.com/office/officeart/2008/layout/VerticalCurvedList"/>
    <dgm:cxn modelId="{4E4188F6-958B-4470-968A-4A80F6F341A8}" type="presParOf" srcId="{C6FFC4ED-4106-4BFA-A105-C54568BA2B58}" destId="{9ECD6475-B2E0-41DE-BAD0-0746337C5466}" srcOrd="3" destOrd="0" presId="urn:microsoft.com/office/officeart/2008/layout/VerticalCurvedList"/>
    <dgm:cxn modelId="{037E698A-F334-4364-8DDF-535BDC063A43}" type="presParOf" srcId="{C6FFC4ED-4106-4BFA-A105-C54568BA2B58}" destId="{4C941CD1-8993-4972-B72B-8F0E0A88E9E1}" srcOrd="4" destOrd="0" presId="urn:microsoft.com/office/officeart/2008/layout/VerticalCurvedList"/>
    <dgm:cxn modelId="{6F890659-1BCB-4997-9E80-03F1FF0AC99D}" type="presParOf" srcId="{4C941CD1-8993-4972-B72B-8F0E0A88E9E1}" destId="{8A034126-3082-4CA9-AC74-F292B16BB505}" srcOrd="0" destOrd="0" presId="urn:microsoft.com/office/officeart/2008/layout/VerticalCurvedList"/>
    <dgm:cxn modelId="{A987EE9F-6EFF-4DBF-8624-FBDC81B7741E}" type="presParOf" srcId="{C6FFC4ED-4106-4BFA-A105-C54568BA2B58}" destId="{26DFAE79-6A83-48BF-BFFD-6AEE1D147CE0}" srcOrd="5" destOrd="0" presId="urn:microsoft.com/office/officeart/2008/layout/VerticalCurvedList"/>
    <dgm:cxn modelId="{45552A3E-D206-41A2-9DF5-428F69661A96}" type="presParOf" srcId="{C6FFC4ED-4106-4BFA-A105-C54568BA2B58}" destId="{C8BF71D9-5D48-4E4B-BD0A-1FB7A6CB1FC5}" srcOrd="6" destOrd="0" presId="urn:microsoft.com/office/officeart/2008/layout/VerticalCurvedList"/>
    <dgm:cxn modelId="{F5D42E4D-80A7-4D03-8F98-341D4D039E1E}" type="presParOf" srcId="{C8BF71D9-5D48-4E4B-BD0A-1FB7A6CB1FC5}" destId="{5E605276-5513-43CB-921E-08FA41F166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D936-3386-4C80-8BD1-EE246C33A30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D0384C1-0BA7-4307-A1B4-F60C73AA6B66}">
      <dsp:nvSpPr>
        <dsp:cNvPr id="0" name=""/>
        <dsp:cNvSpPr/>
      </dsp:nvSpPr>
      <dsp:spPr>
        <a:xfrm>
          <a:off x="564979" y="406400"/>
          <a:ext cx="8447633" cy="8128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পশুর সম্পূরক খাদ্য </a:t>
          </a:r>
          <a:r>
            <a:rPr lang="bn-BD" sz="26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কেন প্রয়োজন তা বলতে পারবে। </a:t>
          </a:r>
          <a:endParaRPr lang="en-US" sz="2600" kern="12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64979" y="406400"/>
        <a:ext cx="8447633" cy="812800"/>
      </dsp:txXfrm>
    </dsp:sp>
    <dsp:sp modelId="{76A2695A-7BBB-4085-B221-675558DD88D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ECD6475-B2E0-41DE-BAD0-0746337C5466}">
      <dsp:nvSpPr>
        <dsp:cNvPr id="0" name=""/>
        <dsp:cNvSpPr/>
      </dsp:nvSpPr>
      <dsp:spPr>
        <a:xfrm>
          <a:off x="860432" y="1625599"/>
          <a:ext cx="8152180" cy="8128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একটি গাভীকে দৈনিক সুষম খাদ্য খাওয়ানোর তালিকা বর্ণনা করতে পারবে।</a:t>
          </a:r>
          <a:endParaRPr lang="en-US" sz="2600" kern="12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860432" y="1625599"/>
        <a:ext cx="8152180" cy="812800"/>
      </dsp:txXfrm>
    </dsp:sp>
    <dsp:sp modelId="{8A034126-3082-4CA9-AC74-F292B16BB505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26DFAE79-6A83-48BF-BFFD-6AEE1D147CE0}">
      <dsp:nvSpPr>
        <dsp:cNvPr id="0" name=""/>
        <dsp:cNvSpPr/>
      </dsp:nvSpPr>
      <dsp:spPr>
        <a:xfrm>
          <a:off x="564979" y="2844800"/>
          <a:ext cx="8447633" cy="8128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সম্পূরক খাদ্য হিসেবে দানা</a:t>
          </a:r>
          <a:r>
            <a:rPr lang="bn-BD" sz="26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দা</a:t>
          </a:r>
          <a:r>
            <a:rPr lang="bn-IN" sz="26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র খাদ্য মিশ্রণ</a:t>
          </a:r>
          <a:r>
            <a:rPr lang="bn-BD" sz="26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তৈরি করতে পারবে।</a:t>
          </a:r>
          <a:r>
            <a:rPr lang="bn-IN" sz="2600" kern="1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600" kern="1200" dirty="0">
            <a:solidFill>
              <a:schemeClr val="accent6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64979" y="2844800"/>
        <a:ext cx="8447633" cy="812800"/>
      </dsp:txXfrm>
    </dsp:sp>
    <dsp:sp modelId="{5E605276-5513-43CB-921E-08FA41F1666F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1473-3D7C-4A70-9E10-37E23708A61A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1F23-3751-4184-A62A-3BD558868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13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শিক্ষক প্রশ্ন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করবে, ন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খাচ্ছে ?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ছাত্র ঘাস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খাচ্ছে। পরের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ছবিটা দেখিয়ে শিক্ষক আবার প্রশ্ন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করবে, ন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এখন কী ঘাস খাচ্ছে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ছাত্র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না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শিক্ষক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তাহলে চলো আমরা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পশুর সম্পূরক খাদ্য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নিয়ে আলোচনা করি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E1F23-3751-4184-A62A-3BD5588682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69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আমাদের দেশে জন্মায় এমন কিছু ঘাস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E1F23-3751-4184-A62A-3BD5588682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10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E1F23-3751-4184-A62A-3BD5588682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71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2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43831" y="990600"/>
            <a:ext cx="8747769" cy="5029200"/>
          </a:xfrm>
          <a:prstGeom prst="vertic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</a:t>
            </a:r>
          </a:p>
          <a:p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নির্দেশনা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23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123498" y="120867"/>
            <a:chExt cx="8915400" cy="6641571"/>
          </a:xfrm>
        </p:grpSpPr>
        <p:pic>
          <p:nvPicPr>
            <p:cNvPr id="3074" name="Picture 2" descr="D:\Md.ashraful islam_2nd session_agri_khulna\New folder\পাঠ-৭  পশুর সম্পূরক খাদ্য\ipil-ipi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98" y="120867"/>
              <a:ext cx="8915400" cy="664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50244" y="2286000"/>
              <a:ext cx="1883265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ইপিল ইপিল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" y="1"/>
            <a:ext cx="9143999" cy="6858000"/>
            <a:chOff x="107732" y="81566"/>
            <a:chExt cx="8954079" cy="6676897"/>
          </a:xfrm>
        </p:grpSpPr>
        <p:pic>
          <p:nvPicPr>
            <p:cNvPr id="3075" name="Picture 3" descr="D:\Md.ashraful islam_2nd session_agri_khulna\New folder\পাঠ-৭  পশুর সম্পূরক খাদ্য\নেপিয়ার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32" y="81566"/>
              <a:ext cx="8954079" cy="667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990972" y="3107644"/>
              <a:ext cx="128367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নেপিয়ার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" y="0"/>
            <a:ext cx="9143999" cy="6857999"/>
            <a:chOff x="168166" y="120868"/>
            <a:chExt cx="8839200" cy="6606064"/>
          </a:xfrm>
        </p:grpSpPr>
        <p:pic>
          <p:nvPicPr>
            <p:cNvPr id="1026" name="Picture 2" descr="D:\Md.ashraful islam_2nd session_agri_khulna\New folder\পাঠ-৭  পশুর সম্পূরক খাদ্য\পারা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073"/>
            <a:stretch/>
          </p:blipFill>
          <p:spPr bwMode="auto">
            <a:xfrm>
              <a:off x="168166" y="120868"/>
              <a:ext cx="8839200" cy="660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750467" y="2819400"/>
              <a:ext cx="83729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পারা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" y="0"/>
            <a:ext cx="9144001" cy="6858000"/>
            <a:chOff x="228600" y="152400"/>
            <a:chExt cx="8763000" cy="6444733"/>
          </a:xfrm>
        </p:grpSpPr>
        <p:pic>
          <p:nvPicPr>
            <p:cNvPr id="1027" name="Picture 3" descr="D:\Md.ashraful islam_2nd session_agri_khulna\New folder\পাঠ-৭  পশুর সম্পূরক খাদ্য\জার্মান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2400"/>
              <a:ext cx="8763000" cy="6444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878726" y="2538248"/>
              <a:ext cx="1125005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জার্মান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41" y="2"/>
            <a:ext cx="9137459" cy="6843980"/>
            <a:chOff x="0" y="0"/>
            <a:chExt cx="9143999" cy="6858000"/>
          </a:xfrm>
        </p:grpSpPr>
        <p:pic>
          <p:nvPicPr>
            <p:cNvPr id="1028" name="Picture 4" descr="D:\Md.ashraful islam_2nd session_agri_khulna\New folder\পাঠ-৭  পশুর সম্পূরক খাদ্য\গিনি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202477" y="3270766"/>
              <a:ext cx="752129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গিনি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2" y="2"/>
            <a:ext cx="9144001" cy="6843979"/>
            <a:chOff x="-1" y="957530"/>
            <a:chExt cx="7848602" cy="5886451"/>
          </a:xfrm>
        </p:grpSpPr>
        <p:pic>
          <p:nvPicPr>
            <p:cNvPr id="20" name="Picture 2" descr="D:\Md.ashraful islam_2nd session_agri_khulna\New folder\পাঠ-৭  পশুর সম্পূরক খাদ্য\খেসারি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57530"/>
              <a:ext cx="7848602" cy="5886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627844" y="1650913"/>
              <a:ext cx="1063112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IN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খেসারি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9" name="Picture 5" descr="D:\Md.ashraful islam_2nd session_agri_khulna\New folder\পাঠ-৭  পশুর সম্পূরক খাদ্য\মাসকালাই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1" y="2"/>
            <a:ext cx="9137458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9600" y="381000"/>
            <a:ext cx="15103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মাসকালাই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2" y="1"/>
            <a:ext cx="9144002" cy="6857999"/>
            <a:chOff x="-2" y="1"/>
            <a:chExt cx="9144002" cy="6857999"/>
          </a:xfrm>
        </p:grpSpPr>
        <p:pic>
          <p:nvPicPr>
            <p:cNvPr id="1031" name="Picture 7" descr="D:\Md.ashraful islam_2nd session_agri_khulna\New folder\পাঠ-৭  পশুর সম্পূরক খাদ্য\ভুট্টা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1"/>
              <a:ext cx="9144002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072096" y="976782"/>
              <a:ext cx="736315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ভুট্টা 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447799" y="6197025"/>
            <a:ext cx="64008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প্রভৃতি সম্পূরক খাদ্য হিসেবে পশুকে খাওয়ানো হয়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9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70246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প্রতিটি গাভীকে নিম্নোক্ত হারে 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সুষম খাদ্য খাওয়াতে হবে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1802" y="3124200"/>
            <a:ext cx="2576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সবুজ কাঁচা ঘাস  ১৫-২০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Md.ashraful islam_2nd session_agri_khulna\New folder\পাঠ-৭  পশুর সম্পূরক খাদ্য\brakiyariya_gr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762000"/>
            <a:ext cx="3692683" cy="229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06641" y="3048000"/>
            <a:ext cx="1984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শুকনা খড়  ৩-৫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D:\Md.ashraful islam_2nd session_agri_khulna\New folder\পাঠ-৭  পশুর সম্পূরক খাদ্য\খড়ের_গাদা_২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509" y="762000"/>
            <a:ext cx="3654692" cy="22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7521" y="6303249"/>
            <a:ext cx="2594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দানাদার খাদ্য মিশ্রণ  ২-৩ কেজি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692683" cy="2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10192" y="6287860"/>
            <a:ext cx="1603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লবণ ৫৫-৬০ গ্রাম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D:\Md.ashraful islam_2nd session_agri_khulna\New folder\পাঠ-৭  পশুর সম্পূরক খাদ্য\r_278613_2015021220081532410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508" y="3657600"/>
            <a:ext cx="3654692" cy="2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2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976" y="762000"/>
            <a:ext cx="9015590" cy="5791200"/>
            <a:chOff x="67976" y="762000"/>
            <a:chExt cx="9015590" cy="5791200"/>
          </a:xfrm>
        </p:grpSpPr>
        <p:pic>
          <p:nvPicPr>
            <p:cNvPr id="1026" name="Picture 2" descr="D:\Md.ashraful islam_2nd session_agri_khulna\New folder\পাঠ-৭  পশুর সম্পূরক খাদ্য\f08p02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6" y="762000"/>
              <a:ext cx="9015590" cy="579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D:\Md.ashraful islam_2nd session_agri_khulna\New folder\পাঠ-৭  পশুর সম্পূরক খাদ্য\Chocolate-Milk-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6063"/>
            <a:stretch/>
          </p:blipFill>
          <p:spPr bwMode="auto">
            <a:xfrm>
              <a:off x="6465027" y="5199965"/>
              <a:ext cx="989433" cy="1061831"/>
            </a:xfrm>
            <a:prstGeom prst="flowChartManualOperation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200400" y="76200"/>
            <a:ext cx="27093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দানাদার খাদ্যের ক্ষেত্রে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5028" y="5338465"/>
            <a:ext cx="97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প্রথম ৩ লিটার দুধের জন্য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3421" y="5199965"/>
            <a:ext cx="97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পরবর্তী প্রতি ৩ লিটার দুধের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জন্য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34" y="5390962"/>
            <a:ext cx="2133600" cy="923330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430798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২ কেজি দানাদার খাদ্য দিতে হবে।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D:\Md.ashraful islam_2nd session_agri_khulna\New folder\পাঠ-৭  পশুর সম্পূরক খাদ্য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90962"/>
            <a:ext cx="2133600" cy="923330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5378669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১ কেজি অতিরিক্ত দানাদার খাদ্য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5" grpId="0"/>
      <p:bldP spid="5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34894"/>
            <a:ext cx="493596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শুধু সবুজ ঘাস ও খড়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খাওয়ানো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570372"/>
            <a:ext cx="590682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১০০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কেজি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দৈহিক ওজনের জন্য ৩ কেজি ঘাস এবং ১ কেজি খড় দিতে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Md.ashraful islam_2nd session_agri_khulna\New folder\পাঠ-৭  পশুর সম্পূরক খাদ্য\goru1_42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5906822" cy="43185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7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0" y="4038600"/>
            <a:ext cx="443405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শুধু ঘাস খাওয়ালে প্রতি ১০০ কেজি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ওজনের জন্য ৬ কেজি ঘাস দিতে 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3600" y="5715000"/>
            <a:ext cx="4318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শুধু খড় খাওয়ালে প্রতি ১০০ কেজি ওজনের জন্য ৩ কেজি খড় দিতে হবে।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Md.ashraful islam_2nd session_agri_khulna\New folder\পাঠ-৭  পশুর সম্পূরক খাদ্য\KZKZ-400x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599"/>
            <a:ext cx="4368362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Md.ashraful islam_2nd session_agri_khulna\New folder\পাঠ-৭  পশুর সম্পূরক খাদ্য\aa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514600"/>
            <a:ext cx="431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3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399"/>
            <a:ext cx="533671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সম্পূরক খাদ্য হিসেবে দানাদর খাদ্য মিশ্রণ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359" y="2986088"/>
            <a:ext cx="1877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চালের কুড়া  ২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Md.ashraful islam_2nd session_agri_khulna\New folder\পাঠ-৭  পশুর সম্পূরক খাদ্য\কুঁড়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77" y="914400"/>
            <a:ext cx="2687003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1221" y="5672639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গমের ভুসি  ৫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Md.ashraful islam_2nd session_agri_khulna\New folder\পাঠ-৭  পশুর সম্পূরক খাদ্য\wheat_b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77" y="3581400"/>
            <a:ext cx="2687003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52260" y="2994393"/>
            <a:ext cx="197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ভুট্টা ভাঙ্গা  ১.৮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D:\Md.ashraful islam_2nd session_agri_khulna\New folder\পাঠ-৭  পশুর সম্পূরক খাদ্য\ভুট্টা ভাঙ্গা  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876"/>
          <a:stretch/>
        </p:blipFill>
        <p:spPr bwMode="auto">
          <a:xfrm>
            <a:off x="3104197" y="942728"/>
            <a:ext cx="2687003" cy="18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6166" y="5638800"/>
            <a:ext cx="2465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তিল বা বাদাম খৈল  ১ কেজি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Md.ashraful islam_2nd session_agri_khulna\New folder\পাঠ-৭  পশুর সম্পূরক খাদ্য\7;55;425;318;450;450;9a82b3283ead3e00cd0b6f451336abaae5acb6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4194" y="3581400"/>
            <a:ext cx="2687003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d.ashraful islam_2nd session_agri_khulna\New folder\পাঠ-৭  পশুর সম্পূরক খাদ্য\r_278613_2015021220081532410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42728"/>
            <a:ext cx="2665979" cy="18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69328" y="2986088"/>
            <a:ext cx="1374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লবণ ১০০ গ্রাম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700" y="5638800"/>
            <a:ext cx="198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খনিজ মিশ্রণ  ১০০ গ্রাম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6197025"/>
            <a:ext cx="212269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মোট ১০ কেজি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D:\Md.ashraful islam_2nd session_agri_khulna\New folder\পাঠ-৭  পশুর সম্পূরক খাদ্য\GlacialRockDust_110c1e00-d9ae-4eff-889b-16c7abeeb291_1024x1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687000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99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32" y="3105835"/>
            <a:ext cx="8915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 কেজি দানাদার খাদ্য তৈরি করার কৌশল পোস্টারে উপস্থাপন কর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3674" y="304800"/>
            <a:ext cx="2052165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xmlns="" val="30616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152400"/>
            <a:ext cx="12795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74" y="986135"/>
            <a:ext cx="9141726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১/ </a:t>
            </a:r>
            <a:r>
              <a:rPr lang="bn-BD" sz="2700" dirty="0">
                <a:latin typeface="NikoshBAN" pitchFamily="2" charset="0"/>
                <a:cs typeface="NikoshBAN" pitchFamily="2" charset="0"/>
              </a:rPr>
              <a:t>গবাদি পশুর ক্ষেত্রে প্রথম ৩ লিটার দুধের জন্য কত কেজি দানাদার খাদ্য দিতে হবে</a:t>
            </a:r>
            <a:r>
              <a:rPr lang="bn-BD" sz="27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613" y="1747834"/>
            <a:ext cx="189010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4" y="4169347"/>
            <a:ext cx="91417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সম্পূরক খাদ্যের জন্য দানাদার খাদ্য মিশ্রণে গমের ভুসি কতটুকু রাখতে 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6158" y="4982722"/>
            <a:ext cx="194060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47834"/>
            <a:ext cx="19144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06" y="2778913"/>
            <a:ext cx="188064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5071" y="2772922"/>
            <a:ext cx="188064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3806" y="1747834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3806" y="2770783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478232" y="2731210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-Shape 16"/>
          <p:cNvSpPr/>
          <p:nvPr/>
        </p:nvSpPr>
        <p:spPr>
          <a:xfrm rot="19398065">
            <a:off x="2479012" y="1890744"/>
            <a:ext cx="318939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0187" y="4982722"/>
            <a:ext cx="17629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0188" y="5820922"/>
            <a:ext cx="17629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8275" y="5862963"/>
            <a:ext cx="193272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কেজি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398065">
            <a:off x="39621" y="5070397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2799504" y="4982722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2822134" y="5822401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0732" y="5877580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98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0243" y="304800"/>
            <a:ext cx="240095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68" y="3276600"/>
            <a:ext cx="9067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বাড়ির আশেপাশে পশুকে কী কী সম্পূরক খাদ্য দেয়া হয় এবং তা কীভাবে কতটুকু পরিমাণে দেয়া হয় তা খাতায় লিখে আনবে।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মডেল কন্টেন এর ছবি\home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0359" y="105202"/>
            <a:ext cx="4079657" cy="315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50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3669" y="1416067"/>
            <a:ext cx="1920719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D:\মডেল কন্টেন এর ছবি\goodbye-micky-mouse-graphi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568904" cy="25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19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79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962400"/>
            <a:ext cx="35052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মোঃআশরাফুল 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4239399"/>
            <a:ext cx="330431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7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bn-BD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 descr="D:\d-1300-22-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06606"/>
            <a:ext cx="2046117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608" y="1106606"/>
            <a:ext cx="2048392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6123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d.ashraful islam_2nd session_agri_khulna\New folder\পাঠ-৭  পশুর সম্পূরক খাদ্য\KZKZ-400x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70" y="105102"/>
            <a:ext cx="4876800" cy="32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6" t="22414" r="35183" b="20689"/>
          <a:stretch/>
        </p:blipFill>
        <p:spPr bwMode="auto">
          <a:xfrm>
            <a:off x="4419600" y="3395472"/>
            <a:ext cx="4572000" cy="332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44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133600"/>
            <a:ext cx="296106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পশুর সম্পূরক খাদ্য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6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22331201"/>
              </p:ext>
            </p:extLst>
          </p:nvPr>
        </p:nvGraphicFramePr>
        <p:xfrm>
          <a:off x="0" y="2032000"/>
          <a:ext cx="9067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304800"/>
            <a:ext cx="2133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" y="1219200"/>
            <a:ext cx="38940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6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C2D936-3386-4C80-8BD1-EE246C33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graphicEl>
                                              <a:dgm id="{F1C2D936-3386-4C80-8BD1-EE246C33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graphicEl>
                                              <a:dgm id="{F1C2D936-3386-4C80-8BD1-EE246C33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graphicEl>
                                              <a:dgm id="{F1C2D936-3386-4C80-8BD1-EE246C33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3">
                                            <p:graphicEl>
                                              <a:dgm id="{F1C2D936-3386-4C80-8BD1-EE246C33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2695A-7BBB-4085-B221-675558DD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graphicEl>
                                              <a:dgm id="{76A2695A-7BBB-4085-B221-675558DD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graphicEl>
                                              <a:dgm id="{76A2695A-7BBB-4085-B221-675558DD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graphicEl>
                                              <a:dgm id="{76A2695A-7BBB-4085-B221-675558DD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graphicEl>
                                              <a:dgm id="{76A2695A-7BBB-4085-B221-675558DD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0384C1-0BA7-4307-A1B4-F60C73AA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3">
                                            <p:graphicEl>
                                              <a:dgm id="{9D0384C1-0BA7-4307-A1B4-F60C73AA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3">
                                            <p:graphicEl>
                                              <a:dgm id="{9D0384C1-0BA7-4307-A1B4-F60C73AA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>
                                            <p:graphicEl>
                                              <a:dgm id="{9D0384C1-0BA7-4307-A1B4-F60C73AA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">
                                            <p:graphicEl>
                                              <a:dgm id="{9D0384C1-0BA7-4307-A1B4-F60C73AA6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034126-3082-4CA9-AC74-F292B16BB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>
                                            <p:graphicEl>
                                              <a:dgm id="{8A034126-3082-4CA9-AC74-F292B16BB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">
                                            <p:graphicEl>
                                              <a:dgm id="{8A034126-3082-4CA9-AC74-F292B16BB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">
                                            <p:graphicEl>
                                              <a:dgm id="{8A034126-3082-4CA9-AC74-F292B16BB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">
                                            <p:graphicEl>
                                              <a:dgm id="{8A034126-3082-4CA9-AC74-F292B16BB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D6475-B2E0-41DE-BAD0-0746337C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3">
                                            <p:graphicEl>
                                              <a:dgm id="{9ECD6475-B2E0-41DE-BAD0-0746337C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3">
                                            <p:graphicEl>
                                              <a:dgm id="{9ECD6475-B2E0-41DE-BAD0-0746337C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3">
                                            <p:graphicEl>
                                              <a:dgm id="{9ECD6475-B2E0-41DE-BAD0-0746337C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3">
                                            <p:graphicEl>
                                              <a:dgm id="{9ECD6475-B2E0-41DE-BAD0-0746337C5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05276-5513-43CB-921E-08FA41F1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50" fill="hold"/>
                                        <p:tgtEl>
                                          <p:spTgt spid="3">
                                            <p:graphicEl>
                                              <a:dgm id="{5E605276-5513-43CB-921E-08FA41F1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0" fill="hold"/>
                                        <p:tgtEl>
                                          <p:spTgt spid="3">
                                            <p:graphicEl>
                                              <a:dgm id="{5E605276-5513-43CB-921E-08FA41F1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3">
                                            <p:graphicEl>
                                              <a:dgm id="{5E605276-5513-43CB-921E-08FA41F1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3">
                                            <p:graphicEl>
                                              <a:dgm id="{5E605276-5513-43CB-921E-08FA41F16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DFAE79-6A83-48BF-BFFD-6AEE1D1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50" fill="hold"/>
                                        <p:tgtEl>
                                          <p:spTgt spid="3">
                                            <p:graphicEl>
                                              <a:dgm id="{26DFAE79-6A83-48BF-BFFD-6AEE1D1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50" fill="hold"/>
                                        <p:tgtEl>
                                          <p:spTgt spid="3">
                                            <p:graphicEl>
                                              <a:dgm id="{26DFAE79-6A83-48BF-BFFD-6AEE1D1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3">
                                            <p:graphicEl>
                                              <a:dgm id="{26DFAE79-6A83-48BF-BFFD-6AEE1D1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3">
                                            <p:graphicEl>
                                              <a:dgm id="{26DFAE79-6A83-48BF-BFFD-6AEE1D147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d.ashraful islam_2nd session_agri_khulna\New folder\পাঠ-৭  পশুর সম্পূরক খাদ্য\খড়ের_গাদা_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05" y="882161"/>
            <a:ext cx="2164995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d.ashraful islam_2nd session_agri_khulna\New folder\পাঠ-৭  পশুর সম্পূরক খাদ্য\wheat_b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103" y="882161"/>
            <a:ext cx="2164995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d.ashraful islam_2nd session_agri_khulna\New folder\পাঠ-৭  পশুর সম্পূরক খাদ্য\কুঁড়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298" y="882161"/>
            <a:ext cx="2164995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d.ashraful islam_2nd session_agri_khulna\New folder\পাঠ-৭  পশুর সম্পূরক খাদ্য\whiter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82160"/>
            <a:ext cx="2164995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d.ashraful islam_2nd session_agri_khulna\New folder\পাঠ-৭  পশুর সম্পূরক খাদ্য\wheat2-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61" y="3962400"/>
            <a:ext cx="2164995" cy="20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d.ashraful islam_2nd session_agri_khulna\New folder\পাঠ-৭  পশুর সম্পূরক খাদ্য\7;55;425;318;450;450;9a82b3283ead3e00cd0b6f451336abaae5acb6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103" y="3998105"/>
            <a:ext cx="2164995" cy="20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Md.ashraful islam_2nd session_agri_khulna\New folder\পাঠ-৭  পশুর সম্পূরক খাদ্য\kan-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297" y="3998105"/>
            <a:ext cx="2164995" cy="20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Md.ashraful islam_2nd session_agri_khulna\New folder\পাঠ-৭  পশুর সম্পূরক খাদ্য\brakiyariya_gras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746" y="3998105"/>
            <a:ext cx="2170112" cy="20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5834" y="120868"/>
            <a:ext cx="64428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দেশে পশুখাদ্য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হিসেবে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করা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3348" y="3051785"/>
            <a:ext cx="498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খড়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25600" y="3059668"/>
            <a:ext cx="566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ভুসি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454771" y="3059668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কুঁড়া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569586" y="3051785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চাল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6192" y="6183868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গম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076600" y="6183868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খৈল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048174" y="6183868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গাছের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654557" y="6160586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ঘাস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868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মডেল কন্টেন এর ছবি\New folder\New folder\New folder\DSC_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552"/>
            <a:ext cx="4343400" cy="32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মডেল কন্টেন এর ছবি\New folder\New folder\New folder\62941687_1_1000x700_desi-indian-breeds-cow-three-months-pregnant-with-without-calf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5552"/>
            <a:ext cx="4191001" cy="32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4501982"/>
            <a:ext cx="75280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কিন্তু এসব খাদ্যে গবাদিপশু থেকে কাঙিক্ষত উৎপাদন পাওয়া 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না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260" y="5410200"/>
            <a:ext cx="48387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তাই গবাদিপশুকে সম্পূরক খাদ্য দেওয়া </a:t>
            </a: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0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733801" y="2972604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781545" y="2972605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আমিষ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733801" y="3044593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চর্বি 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67960" y="2972605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33800" y="2972603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খনিজ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33801" y="2972605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0939" tIns="230939" rIns="230939" bIns="230939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kern="12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9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67960" y="2972605"/>
            <a:ext cx="1451207" cy="1451207"/>
          </a:xfrm>
          <a:custGeom>
            <a:avLst/>
            <a:gdLst>
              <a:gd name="connsiteX0" fmla="*/ 0 w 1451207"/>
              <a:gd name="connsiteY0" fmla="*/ 725604 h 1451207"/>
              <a:gd name="connsiteX1" fmla="*/ 725604 w 1451207"/>
              <a:gd name="connsiteY1" fmla="*/ 0 h 1451207"/>
              <a:gd name="connsiteX2" fmla="*/ 1451208 w 1451207"/>
              <a:gd name="connsiteY2" fmla="*/ 725604 h 1451207"/>
              <a:gd name="connsiteX3" fmla="*/ 725604 w 1451207"/>
              <a:gd name="connsiteY3" fmla="*/ 1451208 h 1451207"/>
              <a:gd name="connsiteX4" fmla="*/ 0 w 1451207"/>
              <a:gd name="connsiteY4" fmla="*/ 725604 h 14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207" h="1451207">
                <a:moveTo>
                  <a:pt x="0" y="725604"/>
                </a:moveTo>
                <a:cubicBezTo>
                  <a:pt x="0" y="324864"/>
                  <a:pt x="324864" y="0"/>
                  <a:pt x="725604" y="0"/>
                </a:cubicBezTo>
                <a:cubicBezTo>
                  <a:pt x="1126344" y="0"/>
                  <a:pt x="1451208" y="324864"/>
                  <a:pt x="1451208" y="725604"/>
                </a:cubicBezTo>
                <a:cubicBezTo>
                  <a:pt x="1451208" y="1126344"/>
                  <a:pt x="1126344" y="1451208"/>
                  <a:pt x="725604" y="1451208"/>
                </a:cubicBezTo>
                <a:cubicBezTo>
                  <a:pt x="324864" y="1451208"/>
                  <a:pt x="0" y="1126344"/>
                  <a:pt x="0" y="725604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32209" tIns="232209" rIns="232209" bIns="23220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100" kern="1200" dirty="0" smtClean="0">
                <a:latin typeface="NikoshBAN" pitchFamily="2" charset="0"/>
                <a:cs typeface="NikoshBAN" pitchFamily="2" charset="0"/>
              </a:rPr>
              <a:t>সম্পূরক </a:t>
            </a:r>
            <a:endParaRPr lang="en-US" sz="31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6854" y="467380"/>
            <a:ext cx="68483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সম্পূরক খাদ্য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৬টি উপাদান বিবেচনায় রেখে তৈরি করা হয়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8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729 0.27269 L 0.00295 -0.005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7535 0.1338 L -0.00434 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7535 -0.14144 L 0.00399 0.0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47 -0.27894 L 0.00729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8212 -0.14144 L 0.01146 -0.0074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8212 0.13542 L 0.01146 0.0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455</Words>
  <Application>Microsoft Office PowerPoint</Application>
  <PresentationFormat>On-screen Show (4:3)</PresentationFormat>
  <Paragraphs>94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MD.ASHRAFUL</dc:creator>
  <cp:lastModifiedBy>ASHRAFUL</cp:lastModifiedBy>
  <cp:revision>97</cp:revision>
  <dcterms:created xsi:type="dcterms:W3CDTF">2006-08-16T00:00:00Z</dcterms:created>
  <dcterms:modified xsi:type="dcterms:W3CDTF">2016-08-06T10:55:50Z</dcterms:modified>
</cp:coreProperties>
</file>